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9" r:id="rId13"/>
    <p:sldId id="267" r:id="rId14"/>
    <p:sldId id="268" r:id="rId15"/>
    <p:sldId id="269" r:id="rId16"/>
    <p:sldId id="270" r:id="rId17"/>
    <p:sldId id="271" r:id="rId18"/>
    <p:sldId id="275" r:id="rId19"/>
    <p:sldId id="281" r:id="rId20"/>
    <p:sldId id="290" r:id="rId21"/>
    <p:sldId id="282" r:id="rId22"/>
    <p:sldId id="284" r:id="rId23"/>
    <p:sldId id="285" r:id="rId24"/>
    <p:sldId id="286" r:id="rId25"/>
    <p:sldId id="287" r:id="rId26"/>
    <p:sldId id="29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3ABCB-41D6-400B-843B-D957682DBC81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F873F-FCCF-473F-AC6C-DBDECC05C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93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Left is a typical good analog image – areas of under and over exposure</a:t>
            </a:r>
          </a:p>
          <a:p>
            <a:r>
              <a:rPr lang="en-US" dirty="0" smtClean="0"/>
              <a:t>Right is</a:t>
            </a:r>
            <a:r>
              <a:rPr lang="en-US" baseline="0" dirty="0" smtClean="0"/>
              <a:t> a digital image – smoother rad with optimized contrast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F873F-FCCF-473F-AC6C-DBDECC05CC7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87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C9FC-73D8-4CCC-8576-9328C869DB4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EC9C-656A-4AAE-A969-4BE33569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4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C9FC-73D8-4CCC-8576-9328C869DB4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EC9C-656A-4AAE-A969-4BE33569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23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C9FC-73D8-4CCC-8576-9328C869DB4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EC9C-656A-4AAE-A969-4BE33569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C9FC-73D8-4CCC-8576-9328C869DB4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EC9C-656A-4AAE-A969-4BE33569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4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C9FC-73D8-4CCC-8576-9328C869DB4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EC9C-656A-4AAE-A969-4BE33569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0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C9FC-73D8-4CCC-8576-9328C869DB4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EC9C-656A-4AAE-A969-4BE33569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62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C9FC-73D8-4CCC-8576-9328C869DB4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EC9C-656A-4AAE-A969-4BE33569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02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C9FC-73D8-4CCC-8576-9328C869DB4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EC9C-656A-4AAE-A969-4BE33569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C9FC-73D8-4CCC-8576-9328C869DB4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EC9C-656A-4AAE-A969-4BE33569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36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C9FC-73D8-4CCC-8576-9328C869DB4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EC9C-656A-4AAE-A969-4BE33569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0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BC9FC-73D8-4CCC-8576-9328C869DB4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7EC9C-656A-4AAE-A969-4BE33569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45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BC9FC-73D8-4CCC-8576-9328C869DB4B}" type="datetimeFigureOut">
              <a:rPr lang="en-US" smtClean="0"/>
              <a:t>8/24/2017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7EC9C-656A-4AAE-A969-4BE335691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29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Digital radiography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8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Flat panel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Indirect</a:t>
            </a:r>
          </a:p>
          <a:p>
            <a:pPr lvl="1"/>
            <a:r>
              <a:rPr lang="en-US" dirty="0" smtClean="0"/>
              <a:t>X-rays</a:t>
            </a:r>
          </a:p>
          <a:p>
            <a:r>
              <a:rPr lang="en-US" dirty="0" smtClean="0"/>
              <a:t>Direct</a:t>
            </a:r>
          </a:p>
          <a:p>
            <a:pPr lvl="1"/>
            <a:r>
              <a:rPr lang="en-US" dirty="0" smtClean="0"/>
              <a:t>X-ray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71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Flat panel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theory expect direct to have better image quality since no screen but really no detectable difference</a:t>
            </a:r>
          </a:p>
          <a:p>
            <a:r>
              <a:rPr lang="en-US" dirty="0" smtClean="0"/>
              <a:t>No cassettes, camera or lens</a:t>
            </a:r>
          </a:p>
          <a:p>
            <a:r>
              <a:rPr lang="en-US" dirty="0" smtClean="0"/>
              <a:t>Immediate viewing</a:t>
            </a:r>
          </a:p>
          <a:p>
            <a:r>
              <a:rPr lang="en-US" dirty="0" smtClean="0"/>
              <a:t>Panel can be portable</a:t>
            </a:r>
          </a:p>
          <a:p>
            <a:r>
              <a:rPr lang="en-US" dirty="0" smtClean="0"/>
              <a:t>When purchase you buy new table and machine</a:t>
            </a:r>
          </a:p>
        </p:txBody>
      </p:sp>
    </p:spTree>
    <p:extLst>
      <p:ext uri="{BB962C8B-B14F-4D97-AF65-F5344CB8AC3E}">
        <p14:creationId xmlns:p14="http://schemas.microsoft.com/office/powerpoint/2010/main" val="256420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Film vs CR vs DR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Differences</a:t>
            </a:r>
          </a:p>
          <a:p>
            <a:pPr lvl="1"/>
            <a:r>
              <a:rPr lang="en-US" dirty="0" smtClean="0"/>
              <a:t>No cassette in DR</a:t>
            </a:r>
          </a:p>
          <a:p>
            <a:pPr lvl="1"/>
            <a:r>
              <a:rPr lang="en-US" dirty="0" smtClean="0"/>
              <a:t>No processing in DR</a:t>
            </a:r>
          </a:p>
          <a:p>
            <a:pPr lvl="1"/>
            <a:r>
              <a:rPr lang="en-US" dirty="0" smtClean="0"/>
              <a:t>No reloading of a cassette in DDR</a:t>
            </a:r>
          </a:p>
          <a:p>
            <a:r>
              <a:rPr lang="en-US" dirty="0" smtClean="0"/>
              <a:t>Similarities</a:t>
            </a:r>
          </a:p>
          <a:p>
            <a:pPr lvl="1"/>
            <a:r>
              <a:rPr lang="en-US" dirty="0" smtClean="0"/>
              <a:t>Positioning</a:t>
            </a:r>
          </a:p>
          <a:p>
            <a:pPr lvl="1"/>
            <a:r>
              <a:rPr lang="en-US" dirty="0" smtClean="0"/>
              <a:t>Measure</a:t>
            </a:r>
          </a:p>
          <a:p>
            <a:pPr lvl="1"/>
            <a:r>
              <a:rPr lang="en-US" dirty="0" smtClean="0"/>
              <a:t>Technique</a:t>
            </a:r>
          </a:p>
          <a:p>
            <a:pPr lvl="1"/>
            <a:r>
              <a:rPr lang="en-US" dirty="0" smtClean="0"/>
              <a:t>Enter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52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to buy?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Personnel preference and $$$$</a:t>
            </a:r>
          </a:p>
          <a:p>
            <a:r>
              <a:rPr lang="en-US" dirty="0" smtClean="0"/>
              <a:t>Convenience and quality of flat panel</a:t>
            </a:r>
          </a:p>
          <a:p>
            <a:r>
              <a:rPr lang="en-US" dirty="0" smtClean="0"/>
              <a:t>Hard to keep up with technology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77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minimum size of an object that can be seen within an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64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Detail not as good so what’s the big deal??????</a:t>
            </a:r>
          </a:p>
          <a:p>
            <a:pPr lvl="1"/>
            <a:r>
              <a:rPr lang="en-US" dirty="0" smtClean="0"/>
              <a:t>No hard copy</a:t>
            </a:r>
          </a:p>
          <a:p>
            <a:pPr lvl="1"/>
            <a:r>
              <a:rPr lang="en-US" dirty="0" smtClean="0"/>
              <a:t>Exposure latitude</a:t>
            </a:r>
          </a:p>
          <a:p>
            <a:pPr lvl="1"/>
            <a:r>
              <a:rPr lang="en-US" dirty="0" smtClean="0"/>
              <a:t>Contrast optimization</a:t>
            </a:r>
          </a:p>
          <a:p>
            <a:pPr lvl="1"/>
            <a:r>
              <a:rPr lang="en-US" dirty="0" smtClean="0"/>
              <a:t>Post processing</a:t>
            </a:r>
          </a:p>
          <a:p>
            <a:pPr lvl="1"/>
            <a:r>
              <a:rPr lang="en-US" dirty="0" smtClean="0"/>
              <a:t>Consultation</a:t>
            </a:r>
          </a:p>
          <a:p>
            <a:pPr lvl="1"/>
            <a:r>
              <a:rPr lang="en-US" dirty="0" smtClean="0"/>
              <a:t>Professional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67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hard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darkroom</a:t>
            </a:r>
          </a:p>
          <a:p>
            <a:pPr lvl="1"/>
            <a:r>
              <a:rPr lang="en-US" dirty="0" smtClean="0"/>
              <a:t>Chemicals</a:t>
            </a:r>
          </a:p>
          <a:p>
            <a:pPr lvl="1"/>
            <a:r>
              <a:rPr lang="en-US" dirty="0" smtClean="0"/>
              <a:t>Space</a:t>
            </a:r>
          </a:p>
          <a:p>
            <a:r>
              <a:rPr lang="en-US" dirty="0" smtClean="0"/>
              <a:t>Can review image all over clinic</a:t>
            </a:r>
          </a:p>
          <a:p>
            <a:r>
              <a:rPr lang="en-US" dirty="0" smtClean="0"/>
              <a:t>Can manipulate image</a:t>
            </a:r>
          </a:p>
          <a:p>
            <a:r>
              <a:rPr lang="en-US" dirty="0" smtClean="0"/>
              <a:t>No deterioration of image</a:t>
            </a:r>
          </a:p>
          <a:p>
            <a:r>
              <a:rPr lang="en-US" dirty="0" smtClean="0"/>
              <a:t>Can’t lose/misfile images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28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 latitude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Extent to which a film/image plate of flat panel can be over/under exposed and still achieve an acceptable image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28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 latitude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Doesn’t mean that over/under exposure is not a problem</a:t>
            </a:r>
          </a:p>
          <a:p>
            <a:r>
              <a:rPr lang="en-US" dirty="0" smtClean="0"/>
              <a:t>Overexposure</a:t>
            </a:r>
          </a:p>
          <a:p>
            <a:pPr lvl="1"/>
            <a:r>
              <a:rPr lang="en-US" dirty="0" smtClean="0"/>
              <a:t>In film the image becomes darker</a:t>
            </a:r>
          </a:p>
          <a:p>
            <a:pPr lvl="1"/>
            <a:r>
              <a:rPr lang="en-US" dirty="0" smtClean="0"/>
              <a:t>In digital this doesn’t happen because the computer algorithm compensates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“creep”</a:t>
            </a:r>
          </a:p>
        </p:txBody>
      </p:sp>
    </p:spTree>
    <p:extLst>
      <p:ext uri="{BB962C8B-B14F-4D97-AF65-F5344CB8AC3E}">
        <p14:creationId xmlns:p14="http://schemas.microsoft.com/office/powerpoint/2010/main" val="77388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Contrast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Dark regions made lighter and light regions made darker</a:t>
            </a:r>
          </a:p>
          <a:p>
            <a:r>
              <a:rPr lang="en-US" dirty="0" smtClean="0"/>
              <a:t>Creates a smoother x-ray with optimized contrast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42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recording a map of x-ray transmissions through the patient into a digital file</a:t>
            </a:r>
          </a:p>
          <a:p>
            <a:r>
              <a:rPr lang="en-US" dirty="0" smtClean="0"/>
              <a:t>Uses conventional x-ray machines</a:t>
            </a:r>
          </a:p>
          <a:p>
            <a:r>
              <a:rPr lang="en-US" dirty="0" smtClean="0"/>
              <a:t>Viewing images as a digital file</a:t>
            </a:r>
          </a:p>
          <a:p>
            <a:r>
              <a:rPr lang="en-US" dirty="0" smtClean="0"/>
              <a:t>NOT running radiographs through a scanning device</a:t>
            </a:r>
          </a:p>
          <a:p>
            <a:r>
              <a:rPr lang="en-US" dirty="0" smtClean="0"/>
              <a:t>NOT taking radiographs with a digital camera</a:t>
            </a:r>
          </a:p>
        </p:txBody>
      </p:sp>
    </p:spTree>
    <p:extLst>
      <p:ext uri="{BB962C8B-B14F-4D97-AF65-F5344CB8AC3E}">
        <p14:creationId xmlns:p14="http://schemas.microsoft.com/office/powerpoint/2010/main" val="58745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Contrast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Happens by the programming of the software</a:t>
            </a:r>
          </a:p>
          <a:p>
            <a:r>
              <a:rPr lang="en-US" dirty="0" smtClean="0"/>
              <a:t>When an image is captured it becomes a histogram</a:t>
            </a:r>
          </a:p>
          <a:p>
            <a:r>
              <a:rPr lang="en-US" dirty="0" smtClean="0"/>
              <a:t>Histogram then evaluated for contrast/density based on an algorithm</a:t>
            </a:r>
          </a:p>
          <a:p>
            <a:r>
              <a:rPr lang="en-US" dirty="0" smtClean="0"/>
              <a:t>Software has baselines (look up tables LUT) based on what examination is performed</a:t>
            </a:r>
          </a:p>
        </p:txBody>
      </p:sp>
    </p:spTree>
    <p:extLst>
      <p:ext uri="{BB962C8B-B14F-4D97-AF65-F5344CB8AC3E}">
        <p14:creationId xmlns:p14="http://schemas.microsoft.com/office/powerpoint/2010/main" val="1383829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Ability to ZOOM!!!!!!</a:t>
            </a:r>
          </a:p>
          <a:p>
            <a:r>
              <a:rPr lang="en-US" dirty="0" smtClean="0"/>
              <a:t>Can detect very subtle changes now</a:t>
            </a:r>
          </a:p>
          <a:p>
            <a:r>
              <a:rPr lang="en-US" dirty="0" smtClean="0"/>
              <a:t>Can alter contrast and blackness after acquisition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81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Consulting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send images and receive a consult in a short amount of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1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Misconceptions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Exposure factors are decreased</a:t>
            </a:r>
          </a:p>
          <a:p>
            <a:pPr lvl="1"/>
            <a:r>
              <a:rPr lang="en-US" dirty="0" smtClean="0"/>
              <a:t>Not true</a:t>
            </a:r>
          </a:p>
          <a:p>
            <a:pPr lvl="1"/>
            <a:r>
              <a:rPr lang="en-US" dirty="0" smtClean="0"/>
              <a:t>Very comparable to analog system</a:t>
            </a:r>
          </a:p>
          <a:p>
            <a:pPr lvl="1"/>
            <a:r>
              <a:rPr lang="en-US" dirty="0" smtClean="0"/>
              <a:t>Remember creep</a:t>
            </a:r>
          </a:p>
          <a:p>
            <a:pPr lvl="2"/>
            <a:r>
              <a:rPr lang="en-US" sz="2200" dirty="0" smtClean="0"/>
              <a:t>Images don’t get darker as exposure factors are increased</a:t>
            </a:r>
          </a:p>
          <a:p>
            <a:pPr lvl="1"/>
            <a:r>
              <a:rPr lang="en-US" dirty="0" smtClean="0"/>
              <a:t>Some systems have exposure index option</a:t>
            </a:r>
          </a:p>
          <a:p>
            <a:pPr lvl="2"/>
            <a:r>
              <a:rPr lang="en-US" sz="2200" dirty="0" smtClean="0"/>
              <a:t>Number that is displayed</a:t>
            </a:r>
          </a:p>
          <a:p>
            <a:pPr lvl="2"/>
            <a:r>
              <a:rPr lang="en-US" sz="2200" dirty="0" smtClean="0"/>
              <a:t>Shows exposure used vs exposure needed	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10658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Misconceptions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Artifacts are eliminated</a:t>
            </a:r>
          </a:p>
          <a:p>
            <a:pPr lvl="1"/>
            <a:r>
              <a:rPr lang="en-US" dirty="0" smtClean="0"/>
              <a:t>Dark room</a:t>
            </a:r>
          </a:p>
          <a:p>
            <a:pPr lvl="1"/>
            <a:r>
              <a:rPr lang="en-US" dirty="0" smtClean="0"/>
              <a:t>Improper exposure</a:t>
            </a:r>
          </a:p>
          <a:p>
            <a:pPr lvl="1"/>
            <a:r>
              <a:rPr lang="en-US" dirty="0" smtClean="0"/>
              <a:t>Position</a:t>
            </a:r>
          </a:p>
          <a:p>
            <a:pPr lvl="1"/>
            <a:r>
              <a:rPr lang="en-US" dirty="0" smtClean="0"/>
              <a:t>Insufficient views</a:t>
            </a:r>
          </a:p>
          <a:p>
            <a:pPr lvl="1"/>
            <a:r>
              <a:rPr lang="en-US" dirty="0" smtClean="0"/>
              <a:t>Poor radiation safety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58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the weakest link to the system</a:t>
            </a:r>
          </a:p>
          <a:p>
            <a:r>
              <a:rPr lang="en-US" dirty="0" smtClean="0"/>
              <a:t>Image is only as good as the weakest link</a:t>
            </a:r>
          </a:p>
          <a:p>
            <a:r>
              <a:rPr lang="en-US" dirty="0" smtClean="0"/>
              <a:t>Recommended </a:t>
            </a:r>
          </a:p>
          <a:p>
            <a:pPr lvl="1"/>
            <a:r>
              <a:rPr lang="en-US" dirty="0" smtClean="0"/>
              <a:t>2 high quality monitors for image review</a:t>
            </a:r>
          </a:p>
          <a:p>
            <a:pPr lvl="1"/>
            <a:r>
              <a:rPr lang="en-US" dirty="0" smtClean="0"/>
              <a:t>Monitor for clients doesn’t have to be as high</a:t>
            </a:r>
          </a:p>
          <a:p>
            <a:r>
              <a:rPr lang="en-US" dirty="0" smtClean="0"/>
              <a:t>Don’t need a medical grade necessarily</a:t>
            </a:r>
          </a:p>
          <a:p>
            <a:pPr lvl="1"/>
            <a:r>
              <a:rPr lang="en-US" dirty="0" smtClean="0"/>
              <a:t>1920 x 1200 resolution is recommended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46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computers fail</a:t>
            </a:r>
          </a:p>
          <a:p>
            <a:r>
              <a:rPr lang="en-US" dirty="0" smtClean="0"/>
              <a:t>Store data in more than 1 place</a:t>
            </a:r>
          </a:p>
          <a:p>
            <a:r>
              <a:rPr lang="en-US" dirty="0" smtClean="0"/>
              <a:t>Interchangeable external hard drives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92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Digital images are made from pixels</a:t>
            </a:r>
          </a:p>
          <a:p>
            <a:r>
              <a:rPr lang="en-US" dirty="0" smtClean="0"/>
              <a:t>More pixels equals better detail</a:t>
            </a:r>
          </a:p>
          <a:p>
            <a:r>
              <a:rPr lang="en-US" dirty="0" smtClean="0"/>
              <a:t>More pixels equals bigger file size</a:t>
            </a:r>
          </a:p>
          <a:p>
            <a:r>
              <a:rPr lang="en-US" dirty="0" smtClean="0"/>
              <a:t>Image files are in DICOM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60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Digital imaging and communications in medicine</a:t>
            </a:r>
          </a:p>
          <a:p>
            <a:r>
              <a:rPr lang="en-US" dirty="0" smtClean="0"/>
              <a:t>System of software standards</a:t>
            </a:r>
          </a:p>
          <a:p>
            <a:r>
              <a:rPr lang="en-US" dirty="0"/>
              <a:t>Allows different digital imaging software to understand each other</a:t>
            </a:r>
          </a:p>
          <a:p>
            <a:r>
              <a:rPr lang="en-US" dirty="0" smtClean="0"/>
              <a:t>Originally each vendor had own format</a:t>
            </a:r>
          </a:p>
          <a:p>
            <a:r>
              <a:rPr lang="en-US" dirty="0" smtClean="0"/>
              <a:t>File contains</a:t>
            </a:r>
          </a:p>
        </p:txBody>
      </p:sp>
    </p:spTree>
    <p:extLst>
      <p:ext uri="{BB962C8B-B14F-4D97-AF65-F5344CB8AC3E}">
        <p14:creationId xmlns:p14="http://schemas.microsoft.com/office/powerpoint/2010/main" val="2675666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imaging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</a:t>
            </a:r>
          </a:p>
          <a:p>
            <a:r>
              <a:rPr lang="en-US" dirty="0" smtClean="0"/>
              <a:t>DDR</a:t>
            </a:r>
          </a:p>
        </p:txBody>
      </p:sp>
    </p:spTree>
    <p:extLst>
      <p:ext uri="{BB962C8B-B14F-4D97-AF65-F5344CB8AC3E}">
        <p14:creationId xmlns:p14="http://schemas.microsoft.com/office/powerpoint/2010/main" val="485883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Computed radiography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Reusable, sensitive imaging plate within a cassette</a:t>
            </a:r>
          </a:p>
          <a:p>
            <a:r>
              <a:rPr lang="en-US" dirty="0" smtClean="0"/>
              <a:t>Cassette then loaded into a reader</a:t>
            </a:r>
          </a:p>
        </p:txBody>
      </p:sp>
    </p:spTree>
    <p:extLst>
      <p:ext uri="{BB962C8B-B14F-4D97-AF65-F5344CB8AC3E}">
        <p14:creationId xmlns:p14="http://schemas.microsoft.com/office/powerpoint/2010/main" val="34803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Computed radiography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300" dirty="0" smtClean="0"/>
              <a:t>Advantages</a:t>
            </a:r>
          </a:p>
          <a:p>
            <a:pPr lvl="1"/>
            <a:endParaRPr lang="en-US" sz="2300" dirty="0" smtClean="0"/>
          </a:p>
          <a:p>
            <a:r>
              <a:rPr lang="en-US" sz="2300" dirty="0" smtClean="0"/>
              <a:t>Disadvantages</a:t>
            </a:r>
          </a:p>
        </p:txBody>
      </p:sp>
    </p:spTree>
    <p:extLst>
      <p:ext uri="{BB962C8B-B14F-4D97-AF65-F5344CB8AC3E}">
        <p14:creationId xmlns:p14="http://schemas.microsoft.com/office/powerpoint/2010/main" val="31800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 digital radiography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capture system</a:t>
            </a:r>
          </a:p>
          <a:p>
            <a:r>
              <a:rPr lang="en-US" dirty="0" smtClean="0"/>
              <a:t>No cassette</a:t>
            </a:r>
          </a:p>
          <a:p>
            <a:r>
              <a:rPr lang="en-US" dirty="0" smtClean="0"/>
              <a:t>3 types</a:t>
            </a:r>
          </a:p>
        </p:txBody>
      </p:sp>
    </p:spTree>
    <p:extLst>
      <p:ext uri="{BB962C8B-B14F-4D97-AF65-F5344CB8AC3E}">
        <p14:creationId xmlns:p14="http://schemas.microsoft.com/office/powerpoint/2010/main" val="365873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Charged coupled device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Image quality is a function of light collection, lens and number of pixels within camera chip</a:t>
            </a:r>
          </a:p>
          <a:p>
            <a:r>
              <a:rPr lang="en-US" dirty="0" smtClean="0"/>
              <a:t>X-ray through </a:t>
            </a:r>
          </a:p>
          <a:p>
            <a:r>
              <a:rPr lang="en-US" dirty="0" smtClean="0"/>
              <a:t>2 types of scintillators</a:t>
            </a:r>
          </a:p>
          <a:p>
            <a:pPr lvl="1"/>
            <a:r>
              <a:rPr lang="en-US" dirty="0" smtClean="0"/>
              <a:t>Cesium Iodide (CSI) – better images $$$</a:t>
            </a:r>
          </a:p>
          <a:p>
            <a:pPr lvl="1"/>
            <a:r>
              <a:rPr lang="en-US" dirty="0" smtClean="0"/>
              <a:t>Gadolinium </a:t>
            </a:r>
            <a:r>
              <a:rPr lang="en-US" dirty="0"/>
              <a:t>Oxide (GADOX</a:t>
            </a:r>
            <a:r>
              <a:rPr lang="en-US" dirty="0" smtClean="0"/>
              <a:t>)</a:t>
            </a:r>
          </a:p>
          <a:p>
            <a:r>
              <a:rPr lang="en-US" dirty="0" smtClean="0"/>
              <a:t>CCD detectors quite large not practical for 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74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C7DB743205AF4D9227589E0BC22EAC" ma:contentTypeVersion="1" ma:contentTypeDescription="Create a new document." ma:contentTypeScope="" ma:versionID="87b71dd53161ae37c145744190ecc1ba">
  <xsd:schema xmlns:xsd="http://www.w3.org/2001/XMLSchema" xmlns:xs="http://www.w3.org/2001/XMLSchema" xmlns:p="http://schemas.microsoft.com/office/2006/metadata/properties" xmlns:ns2="ab63ab9e-4cb9-4297-aa1f-5a40ad970bcd" targetNamespace="http://schemas.microsoft.com/office/2006/metadata/properties" ma:root="true" ma:fieldsID="990cb9a270750691272d84620e38e94e" ns2:_="">
    <xsd:import namespace="ab63ab9e-4cb9-4297-aa1f-5a40ad970bc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3ab9e-4cb9-4297-aa1f-5a40ad970bc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CC76BC0-7560-4E97-B5E8-81FAADB37E31}"/>
</file>

<file path=customXml/itemProps2.xml><?xml version="1.0" encoding="utf-8"?>
<ds:datastoreItem xmlns:ds="http://schemas.openxmlformats.org/officeDocument/2006/customXml" ds:itemID="{47CB0561-1561-46C0-8BA7-A096E8233437}"/>
</file>

<file path=customXml/itemProps3.xml><?xml version="1.0" encoding="utf-8"?>
<ds:datastoreItem xmlns:ds="http://schemas.openxmlformats.org/officeDocument/2006/customXml" ds:itemID="{9C2EA893-7881-48A9-830C-7F229825331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1379</TotalTime>
  <Words>620</Words>
  <Application>Microsoft Office PowerPoint</Application>
  <PresentationFormat>On-screen Show (4:3)</PresentationFormat>
  <Paragraphs>140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Digital radiography</vt:lpstr>
      <vt:lpstr>What is it?</vt:lpstr>
      <vt:lpstr>PowerPoint Presentation</vt:lpstr>
      <vt:lpstr>DICOM</vt:lpstr>
      <vt:lpstr>Digital imaging terms</vt:lpstr>
      <vt:lpstr>Computed radiography</vt:lpstr>
      <vt:lpstr>Computed radiography</vt:lpstr>
      <vt:lpstr>Direct digital radiography</vt:lpstr>
      <vt:lpstr>Charged coupled device</vt:lpstr>
      <vt:lpstr>Flat panel</vt:lpstr>
      <vt:lpstr>Flat panel</vt:lpstr>
      <vt:lpstr>Film vs CR vs DR</vt:lpstr>
      <vt:lpstr>Which to buy?</vt:lpstr>
      <vt:lpstr>Spatial resolution</vt:lpstr>
      <vt:lpstr>Why bother</vt:lpstr>
      <vt:lpstr>No hard copy</vt:lpstr>
      <vt:lpstr>Exposure latitude</vt:lpstr>
      <vt:lpstr>Exposure latitude</vt:lpstr>
      <vt:lpstr>Contrast optimization</vt:lpstr>
      <vt:lpstr>Contrast optimization</vt:lpstr>
      <vt:lpstr>Post processing</vt:lpstr>
      <vt:lpstr>Consulting </vt:lpstr>
      <vt:lpstr>Misconceptions </vt:lpstr>
      <vt:lpstr>Misconceptions </vt:lpstr>
      <vt:lpstr>Monitor </vt:lpstr>
      <vt:lpstr>Storage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radiography</dc:title>
  <dc:creator>acranedvm</dc:creator>
  <cp:lastModifiedBy>acranedvm</cp:lastModifiedBy>
  <cp:revision>25</cp:revision>
  <dcterms:created xsi:type="dcterms:W3CDTF">2014-11-13T17:35:30Z</dcterms:created>
  <dcterms:modified xsi:type="dcterms:W3CDTF">2017-08-24T18:53:26Z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0x01010011C7DB743205AF4D9227589E0BC22EAC</vt:lpwstr>
  </property>
</Properties>
</file>